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9" r:id="rId1"/>
    <p:sldMasterId id="2147483770" r:id="rId2"/>
    <p:sldMasterId id="2147483771" r:id="rId3"/>
    <p:sldMasterId id="2147483772" r:id="rId4"/>
    <p:sldMasterId id="2147483773" r:id="rId5"/>
    <p:sldMasterId id="2147483774" r:id="rId6"/>
    <p:sldMasterId id="2147483775" r:id="rId7"/>
    <p:sldMasterId id="2147483776" r:id="rId8"/>
    <p:sldMasterId id="2147483777" r:id="rId9"/>
    <p:sldMasterId id="2147483778" r:id="rId10"/>
    <p:sldMasterId id="2147483779" r:id="rId11"/>
  </p:sldMasterIdLst>
  <p:notesMasterIdLst>
    <p:notesMasterId r:id="rId23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ey Sanborn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002362-9092-47B3-9E17-31E19FD2D30E}">
  <a:tblStyle styleId="{17002362-9092-47B3-9E17-31E19FD2D30E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B9BD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B9BD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30T18:51:27.846" idx="1">
    <p:pos x="1531" y="2126"/>
    <p:text>Based on your signature program self-assessment, your team should have previously selected 2 areas of focus for this school year. This is the list of potential focus areas. 
• Purpose &amp; Governance: Vision &amp; Planning
• Purpose &amp; Governance: Leadership Structure
• Purpose &amp; Governance: Funding &amp; Resources
• Purpose &amp; Governance: Policies &amp; Practices
• Culture &amp; Environment: Diversity, Equity &amp; Inclusion
• Culture &amp; Environment: Stakeholder Communication, Education &amp; Engagement
• Culture &amp; Environment: Social and Emotional Learning
• Teaching &amp; Learning: Student Academic Ownership
• Teaching &amp; Learning: Curriculum Implementation
• Teaching &amp; Learning: Professional Learning
• Teaching &amp; Learning: Teacher Collaboration
• Teaching &amp; Learning: Student Assessment
• Accountability: Program Improvement
• Accountability: Sustainability
• Accountability: District Accountability</p:text>
  </p:cm>
  <p:cm authorId="0" dt="2022-08-31T19:06:03.848" idx="2">
    <p:pos x="795" y="1797"/>
    <p:text>Options for IB: Authorized or In progress 
Options for STEM: Certified or In progress</p:text>
  </p:cm>
  <p:cm authorId="0" dt="2022-08-31T19:07:24.656" idx="4">
    <p:pos x="4506" y="2604"/>
    <p:text>Go to the School Data Profile to locate these data points: https://www.apsgraphs.com/#/site/staff/workbooks/485/views</p:text>
  </p:cm>
  <p:cm authorId="0" dt="2022-08-31T19:10:10.266" idx="3">
    <p:pos x="5174" y="1734"/>
    <p:text>Check the box that indicates your personalized learning cohort.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31T19:12:14.525" idx="5">
    <p:pos x="48" y="1243"/>
    <p:text>Data strategists will prefill this slide. Prefilling will happen between October 3rd and October 4th.</p:text>
  </p:cm>
  <p:cm authorId="0" dt="2022-08-31T19:12:14.525" idx="6">
    <p:pos x="48" y="1243"/>
    <p:text>Please exclude subgroups with less than 10 students.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30T19:49:56.684" idx="7">
    <p:pos x="55" y="1093"/>
    <p:text>Please complete this slide by directly referencing your CIP. Please note your CIP strategy along with a brief progress update of your highest leverage action step (Please do not highlight more than one action step).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31T19:13:16.599" idx="8">
    <p:pos x="5560" y="1350"/>
    <p:text>Please detail your highest priority need. Consider how this need connects to your CIP strategies.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5bdb8a58b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15bdb8a58b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10e46f41e4a_3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g10e46f41e4a_3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1422d668e4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1422d668e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fe4071281e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fe4071281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45261ef677_1_3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ACES 2.0 School culture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Restorative practices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Family engagement </a:t>
            </a:r>
            <a:endParaRPr/>
          </a:p>
        </p:txBody>
      </p:sp>
      <p:sp>
        <p:nvSpPr>
          <p:cNvPr id="932" name="Google Shape;932;g145261ef677_1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111b4ded95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g1111b4ded9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12498d1480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g112498d148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58" name="Google Shape;9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11718ed823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g111718ed823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142be413e05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g142be413e05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45261ef677_1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g145261ef677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1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2" name="Google Shape;792;p11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95" name="Google Shape;795;p111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796" name="Google Shape;796;p1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7" name="Google Shape;797;p1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8" name="Google Shape;798;p111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9" name="Google Shape;799;p111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0" name="Google Shape;800;p111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1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3" name="Google Shape;803;p11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Google Shape;804;p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1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6" name="Google Shape;806;p1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9" name="Google Shape;809;p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0" name="Google Shape;810;p11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Google Shape;811;p1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2" name="Google Shape;812;p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Google Shape;813;p1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1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6" name="Google Shape;816;p11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Google Shape;817;p11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8" name="Google Shape;818;p11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9" name="Google Shape;819;p1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1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1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Google Shape;822;p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5" name="Google Shape;825;p1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Google Shape;826;p1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1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Google Shape;830;p1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1" name="Google Shape;831;p1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1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4" name="Google Shape;834;p11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5" name="Google Shape;835;p11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6" name="Google Shape;836;p1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7" name="Google Shape;837;p1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8" name="Google Shape;838;p1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1" name="Google Shape;841;p11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42" name="Google Shape;842;p11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3" name="Google Shape;843;p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1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5" name="Google Shape;845;p1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8" name="Google Shape;848;p119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9" name="Google Shape;849;p1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Google Shape;850;p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1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20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4" name="Google Shape;854;p120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1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6" name="Google Shape;856;p1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7" name="Google Shape;857;p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2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4" name="Google Shape;864;p12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5" name="Google Shape;865;p1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2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8" name="Google Shape;868;p1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2" name="Google Shape;872;p1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6" name="Google Shape;876;p12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1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2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3" name="Google Shape;883;p12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4" name="Google Shape;884;p1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2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87" name="Google Shape;887;p1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2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2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1" name="Google Shape;891;p12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2" name="Google Shape;892;p12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3" name="Google Shape;893;p1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3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6" name="Google Shape;896;p1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9" name="Google Shape;899;p13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0" name="Google Shape;900;p1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2" name="Google Shape;122;p16"/>
          <p:cNvGrpSpPr/>
          <p:nvPr/>
        </p:nvGrpSpPr>
        <p:grpSpPr>
          <a:xfrm>
            <a:off x="46853" y="44450"/>
            <a:ext cx="4071593" cy="1513047"/>
            <a:chOff x="199253" y="-3175"/>
            <a:chExt cx="4071593" cy="1513047"/>
          </a:xfrm>
        </p:grpSpPr>
        <p:pic>
          <p:nvPicPr>
            <p:cNvPr id="123" name="Google Shape;123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7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6"/>
          <p:cNvSpPr txBox="1"/>
          <p:nvPr/>
        </p:nvSpPr>
        <p:spPr>
          <a:xfrm>
            <a:off x="4572000" y="235207"/>
            <a:ext cx="394335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p16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6853" y="44450"/>
            <a:ext cx="4071593" cy="1513047"/>
            <a:chOff x="199253" y="-3175"/>
            <a:chExt cx="4071593" cy="1513047"/>
          </a:xfrm>
        </p:grpSpPr>
        <p:pic>
          <p:nvPicPr>
            <p:cNvPr id="33" name="Google Shape;33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7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3"/>
          <p:cNvSpPr txBox="1"/>
          <p:nvPr/>
        </p:nvSpPr>
        <p:spPr>
          <a:xfrm>
            <a:off x="4572000" y="235207"/>
            <a:ext cx="394335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36;p3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3" name="Google Shape;203;p28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204" name="Google Shape;204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28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28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5" name="Google Shape;28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3350" y="4744125"/>
            <a:ext cx="13906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4" name="Google Shape;294;p40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295" name="Google Shape;295;p4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40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40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p40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4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6" name="Google Shape;336;p4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4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3" name="Google Shape;343;p47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9" name="Google Shape;349;p48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4" name="Google Shape;374;p52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375" name="Google Shape;375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Google Shape;377;p52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8" name="Google Shape;378;p52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9" name="Google Shape;379;p52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5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5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5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5" name="Google Shape;395;p5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5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4" name="Google Shape;404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9" name="Google Shape;409;p5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5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6" name="Google Shape;416;p5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17" name="Google Shape;417;p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3" name="Google Shape;423;p59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9" name="Google Shape;429;p60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6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Google Shape;447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0" name="Google Shape;450;p6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56" name="Google Shape;456;p64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457" name="Google Shape;457;p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9" name="Google Shape;459;p64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0" name="Google Shape;460;p64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" name="Google Shape;461;p64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4" name="Google Shape;464;p6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Google Shape;466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7" name="Google Shape;467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0" name="Google Shape;470;p6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6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4" name="Google Shape;474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7" name="Google Shape;477;p6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6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6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6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Google Shape;483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6" name="Google Shape;486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7" name="Google Shape;487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Google Shape;488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1" name="Google Shape;491;p6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2" name="Google Shape;492;p6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3" name="Google Shape;493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8" name="Google Shape;498;p7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7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Google Shape;500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2" name="Google Shape;502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5" name="Google Shape;505;p7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7" name="Google Shape;507;p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Google Shape;508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2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1" name="Google Shape;511;p7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2" name="Google Shape;512;p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3" name="Google Shape;513;p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4" name="Google Shape;514;p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7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4" name="Google Shape;534;p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Google Shape;535;p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6" name="Google Shape;536;p7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39" name="Google Shape;539;p76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540" name="Google Shape;540;p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2" name="Google Shape;542;p76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3" name="Google Shape;543;p76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4" name="Google Shape;544;p76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7" name="Google Shape;547;p7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Google Shape;550;p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3" name="Google Shape;553;p7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4" name="Google Shape;554;p7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Google Shape;555;p7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Google Shape;556;p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Google Shape;557;p7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0" name="Google Shape;560;p7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1" name="Google Shape;561;p7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7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7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7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9" name="Google Shape;569;p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1" name="Google Shape;571;p8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4" name="Google Shape;574;p8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5" name="Google Shape;575;p8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Google Shape;577;p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Google Shape;578;p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1" name="Google Shape;581;p8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8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Google Shape;583;p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4" name="Google Shape;584;p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5" name="Google Shape;585;p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8" name="Google Shape;588;p83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9" name="Google Shape;589;p8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0" name="Google Shape;590;p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Google Shape;591;p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4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4" name="Google Shape;594;p84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8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Google Shape;596;p8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8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8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2" name="Google Shape;612;p86"/>
          <p:cNvSpPr txBox="1"/>
          <p:nvPr/>
        </p:nvSpPr>
        <p:spPr>
          <a:xfrm>
            <a:off x="46850" y="1921125"/>
            <a:ext cx="2694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Math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86"/>
          <p:cNvSpPr txBox="1"/>
          <p:nvPr/>
        </p:nvSpPr>
        <p:spPr>
          <a:xfrm>
            <a:off x="61825" y="3371600"/>
            <a:ext cx="2694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ELA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6" name="Google Shape;616;p8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7" name="Google Shape;617;p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8" name="Google Shape;618;p8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9" name="Google Shape;619;p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22" name="Google Shape;622;p88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623" name="Google Shape;623;p8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8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5" name="Google Shape;625;p88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Google Shape;626;p88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7" name="Google Shape;627;p88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0" name="Google Shape;630;p8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1" name="Google Shape;631;p8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Google Shape;632;p8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3" name="Google Shape;633;p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6" name="Google Shape;636;p9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7" name="Google Shape;637;p9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Google Shape;638;p9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Google Shape;639;p9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3" name="Google Shape;643;p9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Google Shape;644;p9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9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Google Shape;646;p9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7" name="Google Shape;647;p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9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9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2" name="Google Shape;652;p9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Google Shape;654;p9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7" name="Google Shape;657;p9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8" name="Google Shape;658;p9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9" name="Google Shape;659;p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0" name="Google Shape;660;p9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4" name="Google Shape;664;p9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p9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8" name="Google Shape;668;p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1" name="Google Shape;671;p95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Google Shape;672;p9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3" name="Google Shape;673;p9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4" name="Google Shape;674;p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6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7" name="Google Shape;677;p96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Google Shape;678;p9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Google Shape;679;p9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0" name="Google Shape;680;p9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9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3" name="Google Shape;703;p9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6" name="Google Shape;706;p9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7" name="Google Shape;707;p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9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9" name="Google Shape;709;p9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0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12" name="Google Shape;712;p100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713" name="Google Shape;713;p10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1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5" name="Google Shape;715;p100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6" name="Google Shape;716;p100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7" name="Google Shape;717;p100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0" name="Google Shape;720;p10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1" name="Google Shape;721;p10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Google Shape;722;p10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3" name="Google Shape;723;p1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6" name="Google Shape;726;p10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10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8" name="Google Shape;728;p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9" name="Google Shape;729;p10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0" name="Google Shape;730;p10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3" name="Google Shape;733;p10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4" name="Google Shape;734;p10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Google Shape;735;p10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6" name="Google Shape;736;p10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7" name="Google Shape;737;p10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8" name="Google Shape;738;p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9" name="Google Shape;739;p10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0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2" name="Google Shape;742;p10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Google Shape;743;p10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0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7" name="Google Shape;747;p10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p10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10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10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10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4" name="Google Shape;754;p10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5" name="Google Shape;755;p10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10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1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1" name="Google Shape;761;p107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10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3" name="Google Shape;763;p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4" name="Google Shape;764;p10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08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7" name="Google Shape;767;p108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p10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9" name="Google Shape;769;p10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0" name="Google Shape;770;p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175312"/>
            <a:ext cx="9144000" cy="682687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7" cy="645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1"/>
          <p:cNvGrpSpPr/>
          <p:nvPr/>
        </p:nvGrpSpPr>
        <p:grpSpPr>
          <a:xfrm>
            <a:off x="46853" y="44450"/>
            <a:ext cx="4071593" cy="1513047"/>
            <a:chOff x="199253" y="-3175"/>
            <a:chExt cx="4071593" cy="1513047"/>
          </a:xfrm>
        </p:grpSpPr>
        <p:pic>
          <p:nvPicPr>
            <p:cNvPr id="13" name="Google Shape;13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06549" y="212983"/>
              <a:ext cx="2664297" cy="108072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" name="Google Shape;15;p1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"/>
          <p:cNvSpPr txBox="1"/>
          <p:nvPr/>
        </p:nvSpPr>
        <p:spPr>
          <a:xfrm>
            <a:off x="4294975" y="1628071"/>
            <a:ext cx="45762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Staffing Information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Vacancies: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1" i="0" u="none" strike="noStrike" cap="none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inancial Information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Projected enrollment: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change: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Student Population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Learners: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with disabilities: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Gifted: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1"/>
          <p:cNvGrpSpPr/>
          <p:nvPr/>
        </p:nvGrpSpPr>
        <p:grpSpPr>
          <a:xfrm>
            <a:off x="281125" y="4926575"/>
            <a:ext cx="9453400" cy="1392100"/>
            <a:chOff x="281125" y="4926575"/>
            <a:chExt cx="9453400" cy="1392100"/>
          </a:xfrm>
        </p:grpSpPr>
        <p:sp>
          <p:nvSpPr>
            <p:cNvPr id="18" name="Google Shape;18;p1"/>
            <p:cNvSpPr txBox="1"/>
            <p:nvPr/>
          </p:nvSpPr>
          <p:spPr>
            <a:xfrm>
              <a:off x="967200" y="5271975"/>
              <a:ext cx="51729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Ensuring Equitable Funding 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Increasing Access to Effective Leaders and Teachers 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9;p1"/>
            <p:cNvPicPr preferRelativeResize="0"/>
            <p:nvPr/>
          </p:nvPicPr>
          <p:blipFill rotWithShape="1">
            <a:blip r:embed="rId16">
              <a:alphaModFix/>
            </a:blip>
            <a:srcRect t="18515" r="92180" b="72006"/>
            <a:stretch/>
          </p:blipFill>
          <p:spPr>
            <a:xfrm>
              <a:off x="281125" y="5097600"/>
              <a:ext cx="715049" cy="51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"/>
            <p:cNvPicPr preferRelativeResize="0"/>
            <p:nvPr/>
          </p:nvPicPr>
          <p:blipFill rotWithShape="1">
            <a:blip r:embed="rId16">
              <a:alphaModFix/>
            </a:blip>
            <a:srcRect t="33414" r="92732" b="57108"/>
            <a:stretch/>
          </p:blipFill>
          <p:spPr>
            <a:xfrm>
              <a:off x="306363" y="5636450"/>
              <a:ext cx="664575" cy="51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"/>
            <p:cNvPicPr preferRelativeResize="0"/>
            <p:nvPr/>
          </p:nvPicPr>
          <p:blipFill rotWithShape="1">
            <a:blip r:embed="rId16">
              <a:alphaModFix/>
            </a:blip>
            <a:srcRect t="65206" r="92425" b="24399"/>
            <a:stretch/>
          </p:blipFill>
          <p:spPr>
            <a:xfrm>
              <a:off x="5096625" y="4926575"/>
              <a:ext cx="692599" cy="56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"/>
            <p:cNvPicPr preferRelativeResize="0"/>
            <p:nvPr/>
          </p:nvPicPr>
          <p:blipFill rotWithShape="1">
            <a:blip r:embed="rId16">
              <a:alphaModFix/>
            </a:blip>
            <a:srcRect t="79876" r="92732" b="7656"/>
            <a:stretch/>
          </p:blipFill>
          <p:spPr>
            <a:xfrm>
              <a:off x="5124650" y="5453975"/>
              <a:ext cx="664575" cy="68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1"/>
            <p:cNvSpPr txBox="1"/>
            <p:nvPr/>
          </p:nvSpPr>
          <p:spPr>
            <a:xfrm>
              <a:off x="5789225" y="5128600"/>
              <a:ext cx="39453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Supporting Special Populations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 Access to Advanced Coursework 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09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3" name="Google Shape;773;p109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109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5" name="Google Shape;775;p109"/>
          <p:cNvSpPr txBox="1"/>
          <p:nvPr/>
        </p:nvSpPr>
        <p:spPr>
          <a:xfrm>
            <a:off x="-51100" y="1642750"/>
            <a:ext cx="4232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Principal Information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at School:</a:t>
            </a:r>
            <a:endParaRPr sz="160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as a Principal:</a:t>
            </a:r>
            <a:endParaRPr sz="1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r>
              <a:rPr lang="en-US" sz="1800" b="1" i="0" u="none" strike="noStrike" cap="none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Status: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Date of Authorization/Certification or Evaluation/ Recertification: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areas of focus: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Enrollment Information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SY2023 Enrollment: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SY2022 Enrollment: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Enrollment: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9"/>
          <p:cNvSpPr txBox="1"/>
          <p:nvPr/>
        </p:nvSpPr>
        <p:spPr>
          <a:xfrm>
            <a:off x="5644846" y="1659340"/>
            <a:ext cx="45762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Staffing Information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First Year Teachers: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Vacancies: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Personalized Learning Cohort</a:t>
            </a:r>
            <a:endParaRPr sz="1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 1 (SY22 Implementation)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 2 (SY23 Implementation)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 3 (SY24 Implementation)</a:t>
            </a:r>
            <a:endParaRPr sz="16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Student Population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Learners: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with disabilities: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Gifted: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1600"/>
              <a:buFont typeface="Arial"/>
              <a:buNone/>
            </a:pP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09"/>
          <p:cNvSpPr txBox="1"/>
          <p:nvPr/>
        </p:nvSpPr>
        <p:spPr>
          <a:xfrm>
            <a:off x="4274550" y="259400"/>
            <a:ext cx="40176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0E9820"/>
                </a:solidFill>
                <a:latin typeface="Calibri"/>
                <a:ea typeface="Calibri"/>
                <a:cs typeface="Calibri"/>
                <a:sym typeface="Calibri"/>
              </a:rPr>
              <a:t>Signature Programming</a:t>
            </a:r>
            <a:endParaRPr sz="4400" b="1">
              <a:solidFill>
                <a:srgbClr val="0E98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8" name="Google Shape;778;p10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95875" y="621125"/>
            <a:ext cx="753575" cy="77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9" name="Google Shape;779;p109"/>
          <p:cNvGrpSpPr/>
          <p:nvPr/>
        </p:nvGrpSpPr>
        <p:grpSpPr>
          <a:xfrm>
            <a:off x="127925" y="5425404"/>
            <a:ext cx="10140000" cy="983271"/>
            <a:chOff x="585125" y="5273004"/>
            <a:chExt cx="10140000" cy="983271"/>
          </a:xfrm>
        </p:grpSpPr>
        <p:sp>
          <p:nvSpPr>
            <p:cNvPr id="780" name="Google Shape;780;p109"/>
            <p:cNvSpPr txBox="1"/>
            <p:nvPr/>
          </p:nvSpPr>
          <p:spPr>
            <a:xfrm>
              <a:off x="967200" y="5348175"/>
              <a:ext cx="5172900" cy="9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latin typeface="Calibri"/>
                  <a:ea typeface="Calibri"/>
                  <a:cs typeface="Calibri"/>
                  <a:sym typeface="Calibri"/>
                </a:rPr>
                <a:t>Ensuring Equitable Funding </a:t>
              </a:r>
              <a:endParaRPr sz="11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latin typeface="Calibri"/>
                  <a:ea typeface="Calibri"/>
                  <a:cs typeface="Calibri"/>
                  <a:sym typeface="Calibri"/>
                </a:rPr>
                <a:t>Increasing Access to Effective Leaders and Teachers </a:t>
              </a:r>
              <a:endParaRPr sz="11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1" name="Google Shape;781;p109"/>
            <p:cNvPicPr preferRelativeResize="0"/>
            <p:nvPr/>
          </p:nvPicPr>
          <p:blipFill rotWithShape="1">
            <a:blip r:embed="rId15">
              <a:alphaModFix/>
            </a:blip>
            <a:srcRect t="18515" r="92180" b="72006"/>
            <a:stretch/>
          </p:blipFill>
          <p:spPr>
            <a:xfrm>
              <a:off x="585125" y="5273004"/>
              <a:ext cx="473375" cy="343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109"/>
            <p:cNvPicPr preferRelativeResize="0"/>
            <p:nvPr/>
          </p:nvPicPr>
          <p:blipFill rotWithShape="1">
            <a:blip r:embed="rId15">
              <a:alphaModFix/>
            </a:blip>
            <a:srcRect t="33414" r="92732" b="57108"/>
            <a:stretch/>
          </p:blipFill>
          <p:spPr>
            <a:xfrm>
              <a:off x="629697" y="5652187"/>
              <a:ext cx="384243" cy="30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109"/>
            <p:cNvPicPr preferRelativeResize="0"/>
            <p:nvPr/>
          </p:nvPicPr>
          <p:blipFill rotWithShape="1">
            <a:blip r:embed="rId15">
              <a:alphaModFix/>
            </a:blip>
            <a:srcRect t="65206" r="92425" b="24399"/>
            <a:stretch/>
          </p:blipFill>
          <p:spPr>
            <a:xfrm>
              <a:off x="6530949" y="5280426"/>
              <a:ext cx="384251" cy="315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109"/>
            <p:cNvPicPr preferRelativeResize="0"/>
            <p:nvPr/>
          </p:nvPicPr>
          <p:blipFill rotWithShape="1">
            <a:blip r:embed="rId15">
              <a:alphaModFix/>
            </a:blip>
            <a:srcRect t="79876" r="92732" b="7656"/>
            <a:stretch/>
          </p:blipFill>
          <p:spPr>
            <a:xfrm>
              <a:off x="6471775" y="5604866"/>
              <a:ext cx="384251" cy="394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5" name="Google Shape;785;p109"/>
            <p:cNvSpPr txBox="1"/>
            <p:nvPr/>
          </p:nvSpPr>
          <p:spPr>
            <a:xfrm>
              <a:off x="6779825" y="5322000"/>
              <a:ext cx="3945300" cy="9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Supporting Special Populations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 Access to Advanced Coursework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09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787" name="Google Shape;787;p10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8" name="Google Shape;788;p109"/>
            <p:cNvPicPr preferRelativeResize="0"/>
            <p:nvPr/>
          </p:nvPicPr>
          <p:blipFill rotWithShape="1">
            <a:blip r:embed="rId17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9" name="Google Shape;789;p109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A</a:t>
            </a:r>
            <a:r>
              <a:rPr lang="en-US" sz="1600" b="1">
                <a:solidFill>
                  <a:srgbClr val="ED7D31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C</a:t>
            </a:r>
            <a:r>
              <a:rPr lang="en-US" sz="1600" b="1">
                <a:solidFill>
                  <a:srgbClr val="ED7D31"/>
                </a:solidFill>
              </a:rPr>
              <a:t>ollaboration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E</a:t>
            </a:r>
            <a:r>
              <a:rPr lang="en-US" sz="1600" b="1">
                <a:solidFill>
                  <a:srgbClr val="ED7D31"/>
                </a:solidFill>
              </a:rPr>
              <a:t>quity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S</a:t>
            </a:r>
            <a:r>
              <a:rPr lang="en-US" sz="1600" b="1">
                <a:solidFill>
                  <a:srgbClr val="ED7D31"/>
                </a:solidFill>
              </a:rPr>
              <a:t>upport </a:t>
            </a:r>
            <a:endParaRPr sz="1600" b="1">
              <a:solidFill>
                <a:srgbClr val="ED7D3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0" name="Google Shape;860;p1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1" name="Google Shape;861;p1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6175312"/>
            <a:ext cx="9144000" cy="682687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3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7" cy="645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3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13"/>
          <p:cNvSpPr txBox="1"/>
          <p:nvPr/>
        </p:nvSpPr>
        <p:spPr>
          <a:xfrm>
            <a:off x="4274550" y="259400"/>
            <a:ext cx="40176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Curriculum and Instruction</a:t>
            </a:r>
            <a:endParaRPr sz="4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82225" y="639115"/>
            <a:ext cx="866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15">
            <a:alphaModFix/>
          </a:blip>
          <a:srcRect t="49038" r="92495" b="41752"/>
          <a:stretch/>
        </p:blipFill>
        <p:spPr>
          <a:xfrm>
            <a:off x="193175" y="5875284"/>
            <a:ext cx="327149" cy="24041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428450" y="5588525"/>
            <a:ext cx="4211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 School Improvement to Advance Equity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Partnering with families and communities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15">
            <a:alphaModFix/>
          </a:blip>
          <a:srcRect l="48573" t="30359" r="44165" b="55128"/>
          <a:stretch/>
        </p:blipFill>
        <p:spPr>
          <a:xfrm>
            <a:off x="4408425" y="5588526"/>
            <a:ext cx="327149" cy="3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/>
        </p:nvSpPr>
        <p:spPr>
          <a:xfrm>
            <a:off x="4647875" y="5588525"/>
            <a:ext cx="4538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Access to High-Quality Instructional Programming and Materials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15">
            <a:alphaModFix/>
          </a:blip>
          <a:srcRect l="897" r="93502" b="89267"/>
          <a:stretch/>
        </p:blipFill>
        <p:spPr>
          <a:xfrm>
            <a:off x="231988" y="5529325"/>
            <a:ext cx="249525" cy="28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3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107" name="Google Shape;107;p1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3"/>
            <p:cNvPicPr preferRelativeResize="0"/>
            <p:nvPr/>
          </p:nvPicPr>
          <p:blipFill rotWithShape="1">
            <a:blip r:embed="rId17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13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5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5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25"/>
          <p:cNvSpPr txBox="1"/>
          <p:nvPr/>
        </p:nvSpPr>
        <p:spPr>
          <a:xfrm>
            <a:off x="6171900" y="77522"/>
            <a:ext cx="292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MAP Data 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-300" y="1595100"/>
            <a:ext cx="50682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Subgroup Comparison Projected Proficient and Above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25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188" name="Google Shape;188;p2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5"/>
            <p:cNvPicPr preferRelativeResize="0"/>
            <p:nvPr/>
          </p:nvPicPr>
          <p:blipFill rotWithShape="1">
            <a:blip r:embed="rId15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25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/>
          <p:nvPr/>
        </p:nvSpPr>
        <p:spPr>
          <a:xfrm>
            <a:off x="0" y="6173425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37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37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6" name="Google Shape;266;p37"/>
          <p:cNvSpPr txBox="1"/>
          <p:nvPr/>
        </p:nvSpPr>
        <p:spPr>
          <a:xfrm>
            <a:off x="5832300" y="602047"/>
            <a:ext cx="292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A82B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>
              <a:solidFill>
                <a:srgbClr val="0A82B1"/>
              </a:solidFill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46850" y="1921125"/>
            <a:ext cx="2694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Math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61825" y="3371600"/>
            <a:ext cx="2694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ELA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61825" y="1608622"/>
            <a:ext cx="68952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NWEA MAP Assessment Results</a:t>
            </a:r>
            <a:endParaRPr sz="24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62450" y="572463"/>
            <a:ext cx="84772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15">
            <a:alphaModFix/>
          </a:blip>
          <a:srcRect l="897" r="93502" b="89267"/>
          <a:stretch/>
        </p:blipFill>
        <p:spPr>
          <a:xfrm>
            <a:off x="5832988" y="5831775"/>
            <a:ext cx="249525" cy="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7"/>
          <p:cNvSpPr txBox="1"/>
          <p:nvPr/>
        </p:nvSpPr>
        <p:spPr>
          <a:xfrm>
            <a:off x="6082525" y="5588425"/>
            <a:ext cx="4415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Equitable Learning Environments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 School Improvement to Advance Equity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37"/>
          <p:cNvPicPr preferRelativeResize="0"/>
          <p:nvPr/>
        </p:nvPicPr>
        <p:blipFill rotWithShape="1">
          <a:blip r:embed="rId15">
            <a:alphaModFix/>
          </a:blip>
          <a:srcRect l="47531" t="65229" r="44304" b="22755"/>
          <a:stretch/>
        </p:blipFill>
        <p:spPr>
          <a:xfrm>
            <a:off x="5795300" y="5545425"/>
            <a:ext cx="324924" cy="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7"/>
          <p:cNvSpPr txBox="1"/>
          <p:nvPr/>
        </p:nvSpPr>
        <p:spPr>
          <a:xfrm>
            <a:off x="80300" y="2163250"/>
            <a:ext cx="30954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2021 to Fall 2022 Comparison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7"/>
          <p:cNvSpPr txBox="1"/>
          <p:nvPr/>
        </p:nvSpPr>
        <p:spPr>
          <a:xfrm>
            <a:off x="95700" y="3603000"/>
            <a:ext cx="31632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2021 to Fall 2022 Comparison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37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277" name="Google Shape;277;p3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37"/>
            <p:cNvPicPr preferRelativeResize="0"/>
            <p:nvPr/>
          </p:nvPicPr>
          <p:blipFill rotWithShape="1">
            <a:blip r:embed="rId17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37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95700" y="4563013"/>
            <a:ext cx="50682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 </a:t>
            </a: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Fluency Universal Screener Flag (K-1 students) </a:t>
            </a:r>
            <a:endParaRPr sz="1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9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49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49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7" name="Google Shape;357;p49"/>
          <p:cNvSpPr txBox="1"/>
          <p:nvPr/>
        </p:nvSpPr>
        <p:spPr>
          <a:xfrm>
            <a:off x="2872800" y="2952947"/>
            <a:ext cx="2921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4800"/>
          </a:p>
        </p:txBody>
      </p:sp>
      <p:grpSp>
        <p:nvGrpSpPr>
          <p:cNvPr id="358" name="Google Shape;358;p49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359" name="Google Shape;359;p4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49"/>
            <p:cNvPicPr preferRelativeResize="0"/>
            <p:nvPr/>
          </p:nvPicPr>
          <p:blipFill rotWithShape="1">
            <a:blip r:embed="rId15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p49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61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61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7" name="Google Shape;437;p61"/>
          <p:cNvSpPr txBox="1"/>
          <p:nvPr/>
        </p:nvSpPr>
        <p:spPr>
          <a:xfrm>
            <a:off x="46850" y="1687751"/>
            <a:ext cx="3887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HMH Dosage</a:t>
            </a:r>
            <a:endParaRPr/>
          </a:p>
        </p:txBody>
      </p:sp>
      <p:grpSp>
        <p:nvGrpSpPr>
          <p:cNvPr id="438" name="Google Shape;438;p61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439" name="Google Shape;439;p6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61"/>
            <p:cNvPicPr preferRelativeResize="0"/>
            <p:nvPr/>
          </p:nvPicPr>
          <p:blipFill rotWithShape="1">
            <a:blip r:embed="rId15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1" name="Google Shape;441;p61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  <p:sp>
        <p:nvSpPr>
          <p:cNvPr id="442" name="Google Shape;442;p61"/>
          <p:cNvSpPr txBox="1"/>
          <p:nvPr/>
        </p:nvSpPr>
        <p:spPr>
          <a:xfrm>
            <a:off x="5832300" y="602047"/>
            <a:ext cx="292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A82B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>
              <a:solidFill>
                <a:srgbClr val="0A82B1"/>
              </a:solidFill>
            </a:endParaRPr>
          </a:p>
        </p:txBody>
      </p:sp>
      <p:pic>
        <p:nvPicPr>
          <p:cNvPr id="443" name="Google Shape;443;p6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962450" y="572463"/>
            <a:ext cx="847725" cy="828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3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73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8" name="Google Shape;518;p73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9" name="Google Shape;519;p73"/>
          <p:cNvSpPr txBox="1"/>
          <p:nvPr/>
        </p:nvSpPr>
        <p:spPr>
          <a:xfrm>
            <a:off x="6558550" y="702697"/>
            <a:ext cx="292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endParaRPr>
              <a:solidFill>
                <a:srgbClr val="0E6F98"/>
              </a:solidFill>
            </a:endParaRPr>
          </a:p>
        </p:txBody>
      </p:sp>
      <p:sp>
        <p:nvSpPr>
          <p:cNvPr id="520" name="Google Shape;520;p73"/>
          <p:cNvSpPr txBox="1"/>
          <p:nvPr/>
        </p:nvSpPr>
        <p:spPr>
          <a:xfrm>
            <a:off x="46850" y="1690800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Highest Priority Need: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73"/>
          <p:cNvPicPr preferRelativeResize="0"/>
          <p:nvPr/>
        </p:nvPicPr>
        <p:blipFill rotWithShape="1">
          <a:blip r:embed="rId14">
            <a:alphaModFix/>
          </a:blip>
          <a:srcRect l="897" r="93502" b="89267"/>
          <a:stretch/>
        </p:blipFill>
        <p:spPr>
          <a:xfrm>
            <a:off x="175688" y="5802700"/>
            <a:ext cx="249525" cy="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73"/>
          <p:cNvSpPr txBox="1"/>
          <p:nvPr/>
        </p:nvSpPr>
        <p:spPr>
          <a:xfrm>
            <a:off x="468650" y="5768875"/>
            <a:ext cx="421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 School Improvement to Advance Equity</a:t>
            </a:r>
            <a:endParaRPr/>
          </a:p>
        </p:txBody>
      </p:sp>
      <p:grpSp>
        <p:nvGrpSpPr>
          <p:cNvPr id="523" name="Google Shape;523;p73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524" name="Google Shape;524;p7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73"/>
            <p:cNvPicPr preferRelativeResize="0"/>
            <p:nvPr/>
          </p:nvPicPr>
          <p:blipFill rotWithShape="1">
            <a:blip r:embed="rId16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6" name="Google Shape;526;p73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A</a:t>
            </a:r>
            <a:r>
              <a:rPr lang="en-US" sz="1600" b="1">
                <a:solidFill>
                  <a:srgbClr val="ED7D31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C</a:t>
            </a:r>
            <a:r>
              <a:rPr lang="en-US" sz="1600" b="1">
                <a:solidFill>
                  <a:srgbClr val="ED7D31"/>
                </a:solidFill>
              </a:rPr>
              <a:t>ollaboration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E</a:t>
            </a:r>
            <a:r>
              <a:rPr lang="en-US" sz="1600" b="1">
                <a:solidFill>
                  <a:srgbClr val="ED7D31"/>
                </a:solidFill>
              </a:rPr>
              <a:t>quity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S</a:t>
            </a:r>
            <a:r>
              <a:rPr lang="en-US" sz="1600" b="1">
                <a:solidFill>
                  <a:srgbClr val="ED7D31"/>
                </a:solidFill>
              </a:rPr>
              <a:t>upport </a:t>
            </a:r>
            <a:endParaRPr sz="1600" b="1">
              <a:solidFill>
                <a:srgbClr val="ED7D3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5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0" name="Google Shape;600;p85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1" name="Google Shape;601;p85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2" name="Google Shape;602;p85"/>
          <p:cNvSpPr txBox="1"/>
          <p:nvPr/>
        </p:nvSpPr>
        <p:spPr>
          <a:xfrm>
            <a:off x="4695600" y="181525"/>
            <a:ext cx="4309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  <a:endParaRPr sz="4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EOG SY22</a:t>
            </a:r>
            <a:endParaRPr sz="4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3" name="Google Shape;603;p85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604" name="Google Shape;604;p8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85"/>
            <p:cNvPicPr preferRelativeResize="0"/>
            <p:nvPr/>
          </p:nvPicPr>
          <p:blipFill rotWithShape="1">
            <a:blip r:embed="rId15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6" name="Google Shape;606;p85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A</a:t>
            </a:r>
            <a:r>
              <a:rPr lang="en-US" sz="1600" b="1">
                <a:solidFill>
                  <a:srgbClr val="ED7D31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C</a:t>
            </a:r>
            <a:r>
              <a:rPr lang="en-US" sz="1600" b="1">
                <a:solidFill>
                  <a:srgbClr val="ED7D31"/>
                </a:solidFill>
              </a:rPr>
              <a:t>ollaboration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E</a:t>
            </a:r>
            <a:r>
              <a:rPr lang="en-US" sz="1600" b="1">
                <a:solidFill>
                  <a:srgbClr val="ED7D31"/>
                </a:solidFill>
              </a:rPr>
              <a:t>quity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S</a:t>
            </a:r>
            <a:r>
              <a:rPr lang="en-US" sz="1600" b="1">
                <a:solidFill>
                  <a:srgbClr val="ED7D31"/>
                </a:solidFill>
              </a:rPr>
              <a:t>upport </a:t>
            </a:r>
            <a:endParaRPr sz="1600" b="1">
              <a:solidFill>
                <a:srgbClr val="ED7D31"/>
              </a:solidFill>
            </a:endParaRPr>
          </a:p>
        </p:txBody>
      </p:sp>
      <p:pic>
        <p:nvPicPr>
          <p:cNvPr id="607" name="Google Shape;607;p8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29725" y="5838297"/>
            <a:ext cx="5486400" cy="247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7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97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97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5" name="Google Shape;685;p97"/>
          <p:cNvSpPr txBox="1"/>
          <p:nvPr/>
        </p:nvSpPr>
        <p:spPr>
          <a:xfrm>
            <a:off x="-462750" y="1606690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SY23 Attendance*	</a:t>
            </a:r>
            <a:endParaRPr sz="2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6" name="Google Shape;686;p97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7" name="Google Shape;687;p97"/>
          <p:cNvSpPr txBox="1"/>
          <p:nvPr/>
        </p:nvSpPr>
        <p:spPr>
          <a:xfrm>
            <a:off x="4095071" y="204177"/>
            <a:ext cx="46536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Whole Child and Intervention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688" name="Google Shape;688;p9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54650" y="806675"/>
            <a:ext cx="762000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9" name="Google Shape;689;p97"/>
          <p:cNvGrpSpPr/>
          <p:nvPr/>
        </p:nvGrpSpPr>
        <p:grpSpPr>
          <a:xfrm>
            <a:off x="214325" y="5528100"/>
            <a:ext cx="8338650" cy="947700"/>
            <a:chOff x="55675" y="5455850"/>
            <a:chExt cx="8338650" cy="947700"/>
          </a:xfrm>
        </p:grpSpPr>
        <p:sp>
          <p:nvSpPr>
            <p:cNvPr id="690" name="Google Shape;690;p97"/>
            <p:cNvSpPr txBox="1"/>
            <p:nvPr/>
          </p:nvSpPr>
          <p:spPr>
            <a:xfrm>
              <a:off x="409225" y="5495450"/>
              <a:ext cx="7985100" cy="9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latin typeface="Calibri"/>
                  <a:ea typeface="Calibri"/>
                  <a:cs typeface="Calibri"/>
                  <a:sym typeface="Calibri"/>
                </a:rPr>
                <a:t>Addressing disproportionate discipline practices </a:t>
              </a:r>
              <a:endParaRPr sz="11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latin typeface="Calibri"/>
                  <a:ea typeface="Calibri"/>
                  <a:cs typeface="Calibri"/>
                  <a:sym typeface="Calibri"/>
                </a:rPr>
                <a:t>Integrating social, emotional and academic practices </a:t>
              </a:r>
              <a:endParaRPr sz="11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1" name="Google Shape;691;p97"/>
            <p:cNvPicPr preferRelativeResize="0"/>
            <p:nvPr/>
          </p:nvPicPr>
          <p:blipFill rotWithShape="1">
            <a:blip r:embed="rId15">
              <a:alphaModFix/>
            </a:blip>
            <a:srcRect l="47819" r="43070" b="87824"/>
            <a:stretch/>
          </p:blipFill>
          <p:spPr>
            <a:xfrm>
              <a:off x="55675" y="5455850"/>
              <a:ext cx="353551" cy="282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2" name="Google Shape;692;p97"/>
          <p:cNvPicPr preferRelativeResize="0"/>
          <p:nvPr/>
        </p:nvPicPr>
        <p:blipFill rotWithShape="1">
          <a:blip r:embed="rId15">
            <a:alphaModFix/>
          </a:blip>
          <a:srcRect l="47819" t="17831" r="43070" b="69292"/>
          <a:stretch/>
        </p:blipFill>
        <p:spPr>
          <a:xfrm>
            <a:off x="214325" y="5829925"/>
            <a:ext cx="353551" cy="299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3" name="Google Shape;693;p97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694" name="Google Shape;694;p9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97"/>
            <p:cNvPicPr preferRelativeResize="0"/>
            <p:nvPr/>
          </p:nvPicPr>
          <p:blipFill rotWithShape="1">
            <a:blip r:embed="rId17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6" name="Google Shape;696;p97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  <p:sp>
        <p:nvSpPr>
          <p:cNvPr id="697" name="Google Shape;697;p97"/>
          <p:cNvSpPr txBox="1"/>
          <p:nvPr/>
        </p:nvSpPr>
        <p:spPr>
          <a:xfrm>
            <a:off x="5117132" y="2405797"/>
            <a:ext cx="38877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Suspension Rate by Subgroup</a:t>
            </a:r>
            <a:endParaRPr/>
          </a:p>
        </p:txBody>
      </p:sp>
      <p:sp>
        <p:nvSpPr>
          <p:cNvPr id="698" name="Google Shape;698;p97"/>
          <p:cNvSpPr txBox="1"/>
          <p:nvPr/>
        </p:nvSpPr>
        <p:spPr>
          <a:xfrm>
            <a:off x="5025556" y="1608615"/>
            <a:ext cx="388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SY23 Behavior*</a:t>
            </a:r>
            <a:endParaRPr/>
          </a:p>
        </p:txBody>
      </p:sp>
      <p:sp>
        <p:nvSpPr>
          <p:cNvPr id="699" name="Google Shape;699;p97"/>
          <p:cNvSpPr txBox="1"/>
          <p:nvPr/>
        </p:nvSpPr>
        <p:spPr>
          <a:xfrm>
            <a:off x="5101465" y="2084873"/>
            <a:ext cx="38877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OSS 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Suspension Rate =  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3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22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Miles ES</a:t>
            </a:r>
            <a:endParaRPr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Mays Cluster</a:t>
            </a:r>
            <a:endParaRPr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Thalise Perry</a:t>
            </a:r>
            <a:endParaRPr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8" name="Google Shape;908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400" y="1642733"/>
            <a:ext cx="33528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985" name="Google Shape;985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3725"/>
            <a:ext cx="5167426" cy="47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991" name="Google Shape;991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23" y="1950475"/>
            <a:ext cx="5451001" cy="490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14" name="Google Shape;914;p134"/>
          <p:cNvSpPr txBox="1"/>
          <p:nvPr/>
        </p:nvSpPr>
        <p:spPr>
          <a:xfrm>
            <a:off x="1333500" y="1914361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years</a:t>
            </a:r>
            <a:endParaRPr/>
          </a:p>
        </p:txBody>
      </p:sp>
      <p:sp>
        <p:nvSpPr>
          <p:cNvPr id="915" name="Google Shape;915;p134"/>
          <p:cNvSpPr txBox="1"/>
          <p:nvPr/>
        </p:nvSpPr>
        <p:spPr>
          <a:xfrm>
            <a:off x="1649125" y="2152074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years</a:t>
            </a:r>
            <a:endParaRPr/>
          </a:p>
        </p:txBody>
      </p:sp>
      <p:sp>
        <p:nvSpPr>
          <p:cNvPr id="916" name="Google Shape;916;p134"/>
          <p:cNvSpPr txBox="1"/>
          <p:nvPr/>
        </p:nvSpPr>
        <p:spPr>
          <a:xfrm>
            <a:off x="8262047" y="1914348"/>
            <a:ext cx="121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917" name="Google Shape;917;p134"/>
          <p:cNvSpPr txBox="1"/>
          <p:nvPr/>
        </p:nvSpPr>
        <p:spPr>
          <a:xfrm>
            <a:off x="7548482" y="2152073"/>
            <a:ext cx="150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918" name="Google Shape;918;p134"/>
          <p:cNvSpPr txBox="1"/>
          <p:nvPr/>
        </p:nvSpPr>
        <p:spPr>
          <a:xfrm>
            <a:off x="1765225" y="2579200"/>
            <a:ext cx="1922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IB</a:t>
            </a:r>
            <a:endParaRPr sz="18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134"/>
          <p:cNvSpPr txBox="1"/>
          <p:nvPr/>
        </p:nvSpPr>
        <p:spPr>
          <a:xfrm>
            <a:off x="7153974" y="4135343"/>
            <a:ext cx="16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 students</a:t>
            </a:r>
            <a:endParaRPr/>
          </a:p>
        </p:txBody>
      </p:sp>
      <p:sp>
        <p:nvSpPr>
          <p:cNvPr id="920" name="Google Shape;920;p134"/>
          <p:cNvSpPr txBox="1"/>
          <p:nvPr/>
        </p:nvSpPr>
        <p:spPr>
          <a:xfrm>
            <a:off x="7827124" y="4352764"/>
            <a:ext cx="17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 students</a:t>
            </a:r>
            <a:endParaRPr/>
          </a:p>
        </p:txBody>
      </p:sp>
      <p:sp>
        <p:nvSpPr>
          <p:cNvPr id="921" name="Google Shape;921;p134"/>
          <p:cNvSpPr txBox="1"/>
          <p:nvPr/>
        </p:nvSpPr>
        <p:spPr>
          <a:xfrm>
            <a:off x="6360749" y="4650585"/>
            <a:ext cx="159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 students</a:t>
            </a:r>
            <a:endParaRPr/>
          </a:p>
        </p:txBody>
      </p:sp>
      <p:sp>
        <p:nvSpPr>
          <p:cNvPr id="922" name="Google Shape;922;p134"/>
          <p:cNvSpPr txBox="1"/>
          <p:nvPr/>
        </p:nvSpPr>
        <p:spPr>
          <a:xfrm>
            <a:off x="1649124" y="4281268"/>
            <a:ext cx="16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502(without P)</a:t>
            </a:r>
            <a:endParaRPr/>
          </a:p>
        </p:txBody>
      </p:sp>
      <p:sp>
        <p:nvSpPr>
          <p:cNvPr id="923" name="Google Shape;923;p134"/>
          <p:cNvSpPr txBox="1"/>
          <p:nvPr/>
        </p:nvSpPr>
        <p:spPr>
          <a:xfrm>
            <a:off x="1649124" y="4618843"/>
            <a:ext cx="16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581(without P)</a:t>
            </a:r>
            <a:endParaRPr/>
          </a:p>
        </p:txBody>
      </p:sp>
      <p:sp>
        <p:nvSpPr>
          <p:cNvPr id="924" name="Google Shape;924;p134"/>
          <p:cNvSpPr txBox="1"/>
          <p:nvPr/>
        </p:nvSpPr>
        <p:spPr>
          <a:xfrm>
            <a:off x="1842549" y="4868368"/>
            <a:ext cx="16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</a:t>
            </a:r>
            <a:endParaRPr/>
          </a:p>
        </p:txBody>
      </p:sp>
      <p:sp>
        <p:nvSpPr>
          <p:cNvPr id="925" name="Google Shape;925;p134"/>
          <p:cNvSpPr txBox="1"/>
          <p:nvPr/>
        </p:nvSpPr>
        <p:spPr>
          <a:xfrm>
            <a:off x="8215075" y="2753250"/>
            <a:ext cx="5868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✓"/>
            </a:pPr>
            <a:r>
              <a:rPr lang="en-US"/>
              <a:t>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4"/>
          <p:cNvSpPr txBox="1"/>
          <p:nvPr/>
        </p:nvSpPr>
        <p:spPr>
          <a:xfrm>
            <a:off x="2311149" y="3319663"/>
            <a:ext cx="117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134"/>
          <p:cNvSpPr txBox="1"/>
          <p:nvPr/>
        </p:nvSpPr>
        <p:spPr>
          <a:xfrm>
            <a:off x="2431075" y="3376175"/>
            <a:ext cx="1219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August 2023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134"/>
          <p:cNvSpPr txBox="1"/>
          <p:nvPr/>
        </p:nvSpPr>
        <p:spPr>
          <a:xfrm>
            <a:off x="1262824" y="2853925"/>
            <a:ext cx="1179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progress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134"/>
          <p:cNvSpPr txBox="1"/>
          <p:nvPr/>
        </p:nvSpPr>
        <p:spPr>
          <a:xfrm>
            <a:off x="1940950" y="3699275"/>
            <a:ext cx="2199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</a:t>
            </a:r>
            <a:r>
              <a:rPr lang="en-US" sz="800" b="1"/>
              <a:t>Teaching and Learning Professional Learning and Curriculum Development</a:t>
            </a:r>
            <a:r>
              <a:rPr lang="en-US" sz="1000" b="1"/>
              <a:t> </a:t>
            </a:r>
            <a:endParaRPr sz="1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35" name="Google Shape;935;p135"/>
          <p:cNvSpPr txBox="1"/>
          <p:nvPr/>
        </p:nvSpPr>
        <p:spPr>
          <a:xfrm>
            <a:off x="5313646" y="5894620"/>
            <a:ext cx="3305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*As of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9/28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/>
          </a:p>
        </p:txBody>
      </p:sp>
      <p:sp>
        <p:nvSpPr>
          <p:cNvPr id="936" name="Google Shape;936;p135"/>
          <p:cNvSpPr txBox="1"/>
          <p:nvPr/>
        </p:nvSpPr>
        <p:spPr>
          <a:xfrm>
            <a:off x="76546" y="4276120"/>
            <a:ext cx="3305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*As of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10/02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/>
          </a:p>
        </p:txBody>
      </p:sp>
      <p:graphicFrame>
        <p:nvGraphicFramePr>
          <p:cNvPr id="937" name="Google Shape;937;p135"/>
          <p:cNvGraphicFramePr/>
          <p:nvPr/>
        </p:nvGraphicFramePr>
        <p:xfrm>
          <a:off x="76552" y="197379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{17002362-9092-47B3-9E17-31E19FD2D30E}</a:tableStyleId>
              </a:tblPr>
              <a:tblGrid>
                <a:gridCol w="195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Indicator </a:t>
                      </a:r>
                      <a:endParaRPr sz="1300"/>
                    </a:p>
                  </a:txBody>
                  <a:tcPr marL="91450" marR="91450" marT="45725" marB="45725" anchor="b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Time Frame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September 2021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September 2022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Attendance Take Rate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100%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100%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ADA Attendance Rate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87.7%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90.1%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Students not chronically absent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57%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72.7%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38" name="Google Shape;938;p135"/>
          <p:cNvGraphicFramePr/>
          <p:nvPr/>
        </p:nvGraphicFramePr>
        <p:xfrm>
          <a:off x="5206090" y="27642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{17002362-9092-47B3-9E17-31E19FD2D30E}</a:tableStyleId>
              </a:tblPr>
              <a:tblGrid>
                <a:gridCol w="11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solidFill>
                            <a:srgbClr val="FFFFFF"/>
                          </a:solidFill>
                        </a:rPr>
                        <a:t>Subgroup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Total number of students</a:t>
                      </a:r>
                      <a:endParaRPr sz="13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solidFill>
                            <a:srgbClr val="FFFFFF"/>
                          </a:solidFill>
                        </a:rPr>
                        <a:t>OSS Suspension Rate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/>
                        <a:t>Female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231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Male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275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0.05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SWD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45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Black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467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0.03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Hispanic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30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Multi-race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White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Asian</a:t>
                      </a:r>
                      <a:endParaRPr sz="13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39" name="Google Shape;939;p135"/>
          <p:cNvSpPr txBox="1"/>
          <p:nvPr/>
        </p:nvSpPr>
        <p:spPr>
          <a:xfrm>
            <a:off x="7459925" y="2072200"/>
            <a:ext cx="66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0.04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945" name="Google Shape;945;p136"/>
          <p:cNvPicPr preferRelativeResize="0"/>
          <p:nvPr/>
        </p:nvPicPr>
        <p:blipFill rotWithShape="1">
          <a:blip r:embed="rId3">
            <a:alphaModFix/>
          </a:blip>
          <a:srcRect b="12157"/>
          <a:stretch/>
        </p:blipFill>
        <p:spPr>
          <a:xfrm>
            <a:off x="152400" y="2483575"/>
            <a:ext cx="8839201" cy="6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901550"/>
            <a:ext cx="8839201" cy="73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136"/>
          <p:cNvPicPr preferRelativeResize="0"/>
          <p:nvPr/>
        </p:nvPicPr>
        <p:blipFill rotWithShape="1">
          <a:blip r:embed="rId5">
            <a:alphaModFix/>
          </a:blip>
          <a:srcRect b="49914"/>
          <a:stretch/>
        </p:blipFill>
        <p:spPr>
          <a:xfrm>
            <a:off x="228600" y="4923175"/>
            <a:ext cx="7549224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36"/>
          <p:cNvPicPr preferRelativeResize="0"/>
          <p:nvPr/>
        </p:nvPicPr>
        <p:blipFill rotWithShape="1">
          <a:blip r:embed="rId5">
            <a:alphaModFix/>
          </a:blip>
          <a:srcRect t="74617"/>
          <a:stretch/>
        </p:blipFill>
        <p:spPr>
          <a:xfrm>
            <a:off x="228600" y="5312075"/>
            <a:ext cx="7549224" cy="2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954" name="Google Shape;954;p137"/>
          <p:cNvGraphicFramePr/>
          <p:nvPr/>
        </p:nvGraphicFramePr>
        <p:xfrm>
          <a:off x="192914" y="219308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{17002362-9092-47B3-9E17-31E19FD2D30E}</a:tableStyleId>
              </a:tblPr>
              <a:tblGrid>
                <a:gridCol w="90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Program</a:t>
                      </a:r>
                      <a:endParaRPr/>
                    </a:p>
                  </a:txBody>
                  <a:tcPr marL="91450" marR="91450" marT="45725" marB="45725" anchor="b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Daily Use (Mins)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Weekly Use (Days)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Spring 2022*</a:t>
                      </a:r>
                      <a:endParaRPr sz="1400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Fall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2022**</a:t>
                      </a:r>
                      <a:endParaRPr sz="1400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Spring 2022</a:t>
                      </a:r>
                      <a:endParaRPr sz="1400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Fall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2022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System 44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16.9  minutes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17.3  minutes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1.9 days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2.4 days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iRead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24.9 minutes 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24.0 minutes 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1.9 days 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1.6 days 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5" name="Google Shape;955;p137"/>
          <p:cNvSpPr txBox="1"/>
          <p:nvPr/>
        </p:nvSpPr>
        <p:spPr>
          <a:xfrm>
            <a:off x="0" y="5353575"/>
            <a:ext cx="3591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*Spring 2022: As of April 30, 2022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**Fall 2022: As of September 16th, 2022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aphicFrame>
        <p:nvGraphicFramePr>
          <p:cNvPr id="961" name="Google Shape;961;p138"/>
          <p:cNvGraphicFramePr/>
          <p:nvPr/>
        </p:nvGraphicFramePr>
        <p:xfrm>
          <a:off x="88827" y="173608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{17002362-9092-47B3-9E17-31E19FD2D30E}</a:tableStyleId>
              </a:tblPr>
              <a:tblGrid>
                <a:gridCol w="12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CIP Strategy</a:t>
                      </a:r>
                      <a:endParaRPr sz="1200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Action Step Progress Update </a:t>
                      </a:r>
                      <a:endParaRPr sz="1200"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ELA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Miles ES will show 5-10% growth in ELA on the MAP assessment.  We will increase the number of students moving from one performance domain to the next by 10 students in ELA on GMAS.</a:t>
                      </a:r>
                      <a:endParaRPr sz="9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-Implement a consistent framework and expectation for using ReadyGen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dk1"/>
                          </a:solidFill>
                        </a:rPr>
                        <a:t>Updates:  </a:t>
                      </a:r>
                      <a:endParaRPr sz="9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-All K-5 teachers has been District trained or refreshed on the ReadyGen resource.  -District and school-based observations are done on a regular basis with immediate teacher feedback.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-Students engage in 45 minutes of reading intervention daily (System 44 and iRead)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K-3 STudents have  designated Fundations Block that is monitored daily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Math </a:t>
                      </a:r>
                      <a:endParaRPr sz="1200" b="1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Miles ES will show 5-10% growth in Math on the MAP assessment.  We will increase the number of students moving from one performance domain to the next by 10 students in Math on GMAS.</a:t>
                      </a:r>
                      <a:endParaRPr sz="9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-Implement a consistent framework and expectation for using Eureka Math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dk1"/>
                          </a:solidFill>
                        </a:rPr>
                        <a:t>Updates:</a:t>
                      </a:r>
                      <a:endParaRPr sz="9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-All K-5 teachers received school-based Eureka training during PLCs.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-Ongoing training will be conducted during faculty meetings to enhance strategies and the use of Eureka-suggested manipulatives.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Whole Child &amp; Student Support</a:t>
                      </a:r>
                      <a:endParaRPr sz="1200" b="1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Miles ES will implement a Whole-Child system of supports that integrates social-emotional learning, behavior, wellness, and comprehensive academic intervention plans.​</a:t>
                      </a:r>
                      <a:endParaRPr sz="9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-Implement the House System using the IB learner profiles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dk1"/>
                          </a:solidFill>
                        </a:rPr>
                        <a:t>Updates:</a:t>
                      </a:r>
                      <a:endParaRPr sz="9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-The House System using the IB learner profiles is fully functional and meets bi-weekly in grade-band groups.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-A </a:t>
                      </a:r>
                      <a:r>
                        <a:rPr lang="en-US" sz="900" i="1">
                          <a:solidFill>
                            <a:schemeClr val="dk1"/>
                          </a:solidFill>
                        </a:rPr>
                        <a:t>House of the Month</a:t>
                      </a: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 is chosen monthly with incentives for students.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-SEL is taught daily with emphasis is placed on the IB attributes and students receive House points.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45 min intervention block to address skill deficits.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Family Engagement </a:t>
                      </a:r>
                      <a:endParaRPr sz="1200" b="1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Miles ES will improve parental involvement by having 10 additional parents attend each scheduled parent engagement event.</a:t>
                      </a:r>
                      <a:r>
                        <a:rPr lang="en-US" sz="9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-Contact parents through social media to advertise events. 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900" b="1">
                          <a:solidFill>
                            <a:schemeClr val="dk1"/>
                          </a:solidFill>
                        </a:rPr>
                        <a:t>Updates:</a:t>
                      </a:r>
                      <a:endParaRPr sz="9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900" b="1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Class-dojo is set up and used school-wide to announce all school happenings and communicate with parents.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-The Miles Morning Announcements are broadcast via Facebook and all stakeholders are encouraged to tune in.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-Twitter is used to share school events and highlight teaching and learning.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APTT Meetings to allow parents to review students performance and create goal.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Parent nights for our subgroups. 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9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72" name="Google Shape;972;p140"/>
          <p:cNvSpPr txBox="1"/>
          <p:nvPr/>
        </p:nvSpPr>
        <p:spPr>
          <a:xfrm flipH="1">
            <a:off x="153675" y="2144225"/>
            <a:ext cx="8674200" cy="398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*Strengthen teacher skillset/strategies when teaching Fundations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support do you need to accomplish your SY23 goals?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Further Fundations Training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Ongoing support for ReadyGen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Guided Reading Training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Support with differentiated instruction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978" name="Google Shape;978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05550"/>
            <a:ext cx="8839203" cy="19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918364"/>
            <a:ext cx="8839199" cy="177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On-screen Show (4:3)</PresentationFormat>
  <Paragraphs>144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APS_powerpoint_template_2016-17</vt:lpstr>
      <vt:lpstr>2_APS_powerpoint_template_2016-17</vt:lpstr>
      <vt:lpstr>3_APS_powerpoint_template_2016-17</vt:lpstr>
      <vt:lpstr>3_APS_powerpoint_template_2016-17</vt:lpstr>
      <vt:lpstr>3_APS_powerpoint_template_2016-17</vt:lpstr>
      <vt:lpstr>3_APS_powerpoint_template_2016-17</vt:lpstr>
      <vt:lpstr>3_APS_powerpoint_template_2016-17</vt:lpstr>
      <vt:lpstr>3_APS_powerpoint_template_2016-17</vt:lpstr>
      <vt:lpstr>1_APS_powerpoint_template_2016-17</vt:lpstr>
      <vt:lpstr>APS_powerpoint_template_2016-17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Hood, Karen N</dc:creator>
  <cp:lastModifiedBy>Hood, Karen N</cp:lastModifiedBy>
  <cp:revision>1</cp:revision>
  <dcterms:modified xsi:type="dcterms:W3CDTF">2022-12-07T22:19:02Z</dcterms:modified>
</cp:coreProperties>
</file>